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82" r:id="rId6"/>
    <p:sldId id="260" r:id="rId7"/>
    <p:sldId id="261" r:id="rId8"/>
    <p:sldId id="262" r:id="rId9"/>
    <p:sldId id="264" r:id="rId10"/>
    <p:sldId id="280" r:id="rId11"/>
    <p:sldId id="267" r:id="rId12"/>
    <p:sldId id="263" r:id="rId13"/>
    <p:sldId id="276" r:id="rId14"/>
    <p:sldId id="277" r:id="rId15"/>
    <p:sldId id="278" r:id="rId16"/>
    <p:sldId id="279" r:id="rId17"/>
    <p:sldId id="281" r:id="rId18"/>
    <p:sldId id="265" r:id="rId19"/>
    <p:sldId id="268" r:id="rId20"/>
    <p:sldId id="269" r:id="rId21"/>
    <p:sldId id="270" r:id="rId22"/>
    <p:sldId id="271" r:id="rId23"/>
    <p:sldId id="273" r:id="rId24"/>
    <p:sldId id="274" r:id="rId25"/>
    <p:sldId id="275" r:id="rId26"/>
    <p:sldId id="266" r:id="rId2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ubik" panose="020B0604020202020204" charset="-79"/>
      <p:regular r:id="rId33"/>
      <p:bold r:id="rId34"/>
      <p:italic r:id="rId35"/>
      <p:boldItalic r:id="rId36"/>
    </p:embeddedFont>
    <p:embeddedFont>
      <p:font typeface="Rubik Light" panose="020B0604020202020204" charset="-79"/>
      <p:regular r:id="rId37"/>
      <p:bold r:id="rId38"/>
      <p:italic r:id="rId39"/>
      <p:boldItalic r:id="rId40"/>
    </p:embeddedFont>
    <p:embeddedFont>
      <p:font typeface="Rubik Medium" panose="020B0604020202020204" charset="-79"/>
      <p:regular r:id="rId41"/>
      <p:bold r:id="rId42"/>
      <p:italic r:id="rId43"/>
      <p:boldItalic r:id="rId44"/>
    </p:embeddedFont>
    <p:embeddedFont>
      <p:font typeface="Rubik SemiBold" panose="020B0604020202020204" charset="-79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9" roundtripDataSignature="AMtx7mi1nl8uAJepcjcA2CnLI/GAkZtj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customschemas.google.com/relationships/presentationmetadata" Target="meta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6374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8007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0464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8832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673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4286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2972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9074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65567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424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43987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20263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5379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32108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5ee86830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265ee86830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5ee86830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265ee86830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146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jp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onsole.cloud.google.com/bigquery?project=rakamin-kf-analytics-439102&amp;ws=!1m11!1m3!3m2!1srakamin-kf-analytics-439102!2skimia_farma!1m6!12m5!1m3!1srakamin-kf-analytics-439102!2sus-central1!3s2ad01740-c10a-446d-b585-693839451230!2e1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lookerstudio.google.com/u/0/reporting/35486989-4eaf-472a-9946-00caa3365ecd/page/p_bq1z5mw6l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rendybk/PBI_KimiaFarma" TargetMode="External"/><Relationship Id="rId5" Type="http://schemas.openxmlformats.org/officeDocument/2006/relationships/hyperlink" Target="https://www.linkedin.com/in/rendy-budi-kusuma-597358121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517900" y="1073684"/>
            <a:ext cx="6239100" cy="156963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Kinerja </a:t>
            </a:r>
            <a:r>
              <a:rPr lang="en-ID" sz="4500" b="1" dirty="0" err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bisnis</a:t>
            </a:r>
            <a:r>
              <a:rPr lang="en-ID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Kimia </a:t>
            </a:r>
            <a:r>
              <a:rPr lang="en-ID" sz="4500" b="1" dirty="0" err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Farma</a:t>
            </a:r>
            <a:r>
              <a:rPr lang="en-ID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2020 - 2023</a:t>
            </a:r>
            <a:r>
              <a:rPr lang="en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&gt;</a:t>
            </a:r>
            <a:endParaRPr sz="2000" b="0" i="0" u="none" strike="noStrike" cap="none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517900" y="3130300"/>
            <a:ext cx="728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Kimia Farma </a:t>
            </a:r>
            <a:r>
              <a:rPr lang="en" sz="25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- </a:t>
            </a:r>
            <a:r>
              <a:rPr lang="en" sz="25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Big Data Analytics</a:t>
            </a:r>
            <a:endParaRPr sz="25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17900" y="3699700"/>
            <a:ext cx="4392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&lt;Rendy Budi Kusuma&gt;</a:t>
            </a:r>
            <a:endParaRPr sz="3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61" name="Google Shape;6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0825" y="133900"/>
            <a:ext cx="1581660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2. BigQuery Syntax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7" name="Google Shape;137;g23ec2985a68_1_49"/>
          <p:cNvSpPr txBox="1"/>
          <p:nvPr/>
        </p:nvSpPr>
        <p:spPr>
          <a:xfrm>
            <a:off x="340500" y="912550"/>
            <a:ext cx="8803500" cy="2954625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kolom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persentase_gross_laba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ALTER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TABLE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ADD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COLUMN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persentase_gross_laba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DECIMAL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2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UPDATE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persentase_gross_laba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CAST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CASE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&lt;=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0.10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&gt;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AND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&lt;=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0.15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&gt;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AND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&lt;=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300000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0.20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&gt;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300000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AND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&lt;=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500000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THEN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0.25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ELSE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0.30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END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NUMERIC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WHERE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TRUE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33907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2. BigQuery Syntax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7" name="Google Shape;137;g23ec2985a68_1_49"/>
          <p:cNvSpPr txBox="1"/>
          <p:nvPr/>
        </p:nvSpPr>
        <p:spPr>
          <a:xfrm>
            <a:off x="340500" y="912550"/>
            <a:ext cx="8803500" cy="1477297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kolom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nett_profit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ALTER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TABLE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ADD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COLUMN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nett_profit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DECIMAL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2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UPDATE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nett_profit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*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persentase_gross_laba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WHERE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TRUE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41525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3. Analysis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935909"/>
            <a:ext cx="8463000" cy="4616618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-- 5 Cabang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dengan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Rating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Teratas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WITH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avg_transaction_rating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AVG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ft.rating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avg_trans_rating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ft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GROUP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kc.branch_name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kc.kota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branch_rating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atr.avg_trans_rating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transaction_rating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`rakamin-kf-analytics-439102.kimia_farma.kf_kantor_cabang`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kc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JOIN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avg_transaction_rating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ORDER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DESC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atr.avg_trans_rating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LIMIT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3. Analysis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935909"/>
            <a:ext cx="8463000" cy="2954625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-- 10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Profinsi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dengan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total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transaksi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tertinggi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sum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ft.price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total_transaksi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ft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join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`rakamin-kf-analytics-439102.kimia_farma.kf_kantor_cabang`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kc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group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order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total_transaksi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1967D2"/>
                </a:solidFill>
                <a:effectLst/>
                <a:latin typeface="Roboto Mono"/>
              </a:rPr>
              <a:t>desc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limit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2624027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3. Analysis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935909"/>
            <a:ext cx="8463000" cy="5170616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-- 5 branch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dengan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rating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tertinggi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tetapi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rating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transaksi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terendah</a:t>
            </a:r>
            <a:endParaRPr lang="en-ID" sz="1200" b="0" dirty="0">
              <a:solidFill>
                <a:srgbClr val="B80672"/>
              </a:solidFill>
              <a:effectLst/>
              <a:latin typeface="Roboto Mono"/>
            </a:endParaRPr>
          </a:p>
          <a:p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WITH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avg_transaction_rating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AVG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ft.rating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avg_trans_rating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ft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GROUP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kc.branch_name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kc.kota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branch_rating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atr.avg_trans_rating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transaction_rating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`rakamin-kf-analytics-439102.kimia_farma.kf_kantor_cabang`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kc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JOIN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avg_transaction_rating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ORDER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DESC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</a:p>
          <a:p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   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atr.avg_trans_rating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LIMIT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701247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3. Analysis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935909"/>
            <a:ext cx="8463000" cy="3139291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Persentase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penjualan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tiap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produk</a:t>
            </a:r>
            <a:endParaRPr lang="en-ID" sz="1200" b="0" dirty="0">
              <a:solidFill>
                <a:srgbClr val="B80672"/>
              </a:solidFill>
              <a:effectLst/>
              <a:latin typeface="Roboto Mono"/>
            </a:endParaRPr>
          </a:p>
          <a:p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kp.product_name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SUM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ft.nett_sales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SUM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ft.nett_sales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/(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SUM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*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persentase_profit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ft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JOIN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`rakamin-kf-analytics-439102.kimia_farma.kf_product`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ft.product_id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kp.product_id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GROUP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kp.product_name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ORDER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persentase_profit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DESC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860832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3. Analysis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9" name="Google Shape;129;g23ec2985a68_1_42"/>
          <p:cNvSpPr txBox="1"/>
          <p:nvPr/>
        </p:nvSpPr>
        <p:spPr>
          <a:xfrm>
            <a:off x="340500" y="935909"/>
            <a:ext cx="8463000" cy="3139291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Top 5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cabang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dengan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penjualan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terbanyak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SELECT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kc.branch_name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kc.kota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</a:t>
            </a: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SUM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ft.nett_sales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total_pendapatan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FROM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`rakamin-kf-analytics-439102.kimia_farma.kf_final_transaction`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ft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JOIN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`rakamin-kf-analytics-439102.kimia_farma.kf_kantor_cabang`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kc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ft.branch_id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kc.branch_id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GROUP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kc.branch_name</a:t>
            </a:r>
            <a:r>
              <a:rPr lang="en-ID" sz="1200" b="0" dirty="0" err="1">
                <a:solidFill>
                  <a:srgbClr val="202124"/>
                </a:solidFill>
                <a:effectLst/>
                <a:latin typeface="Roboto Mono"/>
              </a:rPr>
              <a:t>,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kc.kota</a:t>
            </a:r>
            <a:r>
              <a:rPr lang="en-ID" sz="1200" b="0" dirty="0" err="1">
                <a:solidFill>
                  <a:srgbClr val="202124"/>
                </a:solidFill>
                <a:effectLst/>
                <a:latin typeface="Roboto Mono"/>
              </a:rPr>
              <a:t>,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kc.provinsi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ORDER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BY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total_pendapatan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DESC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LIMIT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5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3886275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4. ERD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384C3F-3D03-4D74-981C-FFC32E600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80" y="1023818"/>
            <a:ext cx="6903720" cy="385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2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2DEE43-DB3B-4254-90F9-3897A42A10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71446"/>
            <a:ext cx="9144000" cy="6861658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8C449-BBE4-4513-BB1C-5E78546EE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1"/>
            <a:ext cx="9144000" cy="600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60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"/>
          <p:cNvSpPr txBox="1">
            <a:spLocks noGrp="1"/>
          </p:cNvSpPr>
          <p:nvPr>
            <p:ph type="title"/>
          </p:nvPr>
        </p:nvSpPr>
        <p:spPr>
          <a:xfrm>
            <a:off x="608850" y="1578275"/>
            <a:ext cx="792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 b="1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Disclaimer </a:t>
            </a:r>
            <a:endParaRPr sz="3020" b="1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7" name="Google Shape;67;p2"/>
          <p:cNvSpPr txBox="1">
            <a:spLocks noGrp="1"/>
          </p:cNvSpPr>
          <p:nvPr>
            <p:ph type="body" idx="1"/>
          </p:nvPr>
        </p:nvSpPr>
        <p:spPr>
          <a:xfrm>
            <a:off x="1250250" y="2258300"/>
            <a:ext cx="6643500" cy="1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 b="1" dirty="0">
                <a:solidFill>
                  <a:schemeClr val="lt1"/>
                </a:solidFill>
                <a:highlight>
                  <a:srgbClr val="FF0000"/>
                </a:highlight>
                <a:latin typeface="Rubik"/>
                <a:ea typeface="Rubik"/>
                <a:cs typeface="Rubik"/>
                <a:sym typeface="Rubik"/>
              </a:rPr>
              <a:t>Anda dapat mengganti</a:t>
            </a:r>
            <a:r>
              <a:rPr lang="en" sz="1400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 design template ini sesuai kreativitas kalian. Anda dapat menambahkan slide sesuai kebutuhan. </a:t>
            </a:r>
            <a:endParaRPr sz="1400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Template ini hanya bertujuan untuk memberikan gambaran isi konten yang wajib dibuat oleh peserta. SIlahkan hapus slide ini setelah anda membuat salinan dokumen ini di drive Anda</a:t>
            </a:r>
            <a:endParaRPr sz="1400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 sz="1400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B796C-8319-4532-8EFB-A595AC0CF8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9144001" cy="60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8639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4333B5-932C-42AF-9622-A9D14867E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9144001" cy="60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213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54E00A-FE1A-4C60-9CED-B7E94E3DB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9201151" cy="60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87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484023-0C25-4B33-A00B-56DB5BA85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9144001" cy="60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56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1535CA-DB7B-4ED8-AA15-53A896035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58402"/>
            <a:ext cx="9144001" cy="524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257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5" name="Google Shape;145;g23ec2985a68_1_56"/>
          <p:cNvSpPr txBox="1"/>
          <p:nvPr/>
        </p:nvSpPr>
        <p:spPr>
          <a:xfrm>
            <a:off x="340500" y="1335962"/>
            <a:ext cx="8463000" cy="646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ial"/>
              <a:buNone/>
            </a:pPr>
            <a:endParaRPr sz="20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5BB099-B449-475E-A98C-1DEF2F387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76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3" name="Google Shape;153;p8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4871775" y="4301225"/>
            <a:ext cx="1538100" cy="541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rPr>
              <a:t>Logo Company</a:t>
            </a:r>
            <a:endParaRPr sz="1400" b="0" i="0" u="none" strike="noStrike" cap="none">
              <a:solidFill>
                <a:schemeClr val="lt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1033575" y="470775"/>
            <a:ext cx="2431800" cy="3298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Rubik Medium"/>
                <a:ea typeface="Rubik Medium"/>
                <a:cs typeface="Rubik Medium"/>
                <a:sym typeface="Rubik Medium"/>
              </a:rPr>
              <a:t>Insert your photo here</a:t>
            </a:r>
            <a:endParaRPr sz="1400" b="0" i="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4867250" y="2086935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dirty="0">
                <a:latin typeface="Rubik SemiBold"/>
                <a:ea typeface="Rubik SemiBold"/>
                <a:cs typeface="Rubik SemiBold"/>
                <a:sym typeface="Rubik SemiBold"/>
              </a:rPr>
              <a:t>&lt;Rendy Budi Kusuma&gt;</a:t>
            </a:r>
            <a:endParaRPr sz="2000" b="1" i="0" u="none" strike="noStrike" cap="none" dirty="0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4867250" y="2594775"/>
            <a:ext cx="3504600" cy="800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dirty="0">
                <a:solidFill>
                  <a:srgbClr val="019FAB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&lt;Database Engineer&gt;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u="none" strike="noStrike" cap="none" dirty="0">
                <a:solidFill>
                  <a:srgbClr val="019FAB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P</a:t>
            </a:r>
            <a:r>
              <a:rPr lang="en" sz="2000" dirty="0">
                <a:solidFill>
                  <a:srgbClr val="019FAB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T Tiga Daya Digital</a:t>
            </a:r>
            <a:endParaRPr sz="2000" u="none" strike="noStrike" cap="none" dirty="0">
              <a:solidFill>
                <a:srgbClr val="019FAB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1004800" y="3928325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&lt;Jakarta Selatan&gt;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750" y="4774200"/>
            <a:ext cx="369300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300" y="3912875"/>
            <a:ext cx="400201" cy="40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4096" y="4411877"/>
            <a:ext cx="369300" cy="26351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1004800" y="4714832"/>
            <a:ext cx="486848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 panose="020B0604020202020204" charset="-79"/>
                <a:ea typeface="Rubik Medium"/>
                <a:cs typeface="Rubik Medium" panose="020B0604020202020204" charset="-79"/>
                <a:sym typeface="Rubik Medium"/>
              </a:rPr>
              <a:t>&lt;</a:t>
            </a:r>
            <a:r>
              <a:rPr lang="en-ID" sz="1200" dirty="0">
                <a:latin typeface="Rubik Medium" panose="020B0604020202020204" charset="-79"/>
                <a:cs typeface="Rubik Medium" panose="020B0604020202020204" charset="-79"/>
              </a:rPr>
              <a:t>https://www.linkedin.com/in/rendy-budi-kusuma-597358121/</a:t>
            </a:r>
            <a:r>
              <a:rPr lang="en" sz="1200" dirty="0">
                <a:latin typeface="Rubik Medium" panose="020B0604020202020204" charset="-79"/>
                <a:ea typeface="Rubik Medium"/>
                <a:cs typeface="Rubik Medium" panose="020B0604020202020204" charset="-79"/>
                <a:sym typeface="Rubik Medium"/>
              </a:rPr>
              <a:t>&gt;</a:t>
            </a:r>
            <a:endParaRPr sz="1200" u="none" strike="noStrike" cap="none" dirty="0">
              <a:solidFill>
                <a:srgbClr val="000000"/>
              </a:solidFill>
              <a:latin typeface="Rubik Medium" panose="020B0604020202020204" charset="-79"/>
              <a:ea typeface="Rubik Medium"/>
              <a:cs typeface="Rubik Medium" panose="020B0604020202020204" charset="-79"/>
              <a:sym typeface="Rubik Medium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1004800" y="4358988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&lt;rendy21jr@gmail.com&gt;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AC7B4E-C246-4137-9051-0BE6756F46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9539" y="333038"/>
            <a:ext cx="2472164" cy="34610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265ee868302_0_130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265ee868302_0_130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265ee868302_0_130"/>
          <p:cNvSpPr txBox="1"/>
          <p:nvPr/>
        </p:nvSpPr>
        <p:spPr>
          <a:xfrm>
            <a:off x="340500" y="1096112"/>
            <a:ext cx="8653200" cy="4493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Java </a:t>
            </a:r>
            <a:r>
              <a:rPr lang="en-ID" b="1" dirty="0" err="1">
                <a:latin typeface="Rubik"/>
                <a:ea typeface="Rubik"/>
                <a:cs typeface="Rubik"/>
                <a:sym typeface="Rubik"/>
              </a:rPr>
              <a:t>Springboot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Bootcamp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&lt;PT 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Tiga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Daya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Digital&gt;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&lt;Mei 2022&gt;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Data Analyst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Digitalent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Kominfo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&lt;Mar - Apr 2023&gt;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Excel Data Analyst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&lt;Edxpert.id 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&lt;Mei - Jul 2023&gt;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Programming Essentials in Python 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&lt;Python Institute&gt;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&lt;Feb - Mar 2023&gt;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Associate Data Science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&lt;BNSP&gt;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&lt;Mei - 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Ags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2023&gt;</a:t>
            </a: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&lt;</a:t>
            </a:r>
            <a:r>
              <a:rPr lang="en-ID" b="1" dirty="0">
                <a:latin typeface="Rubik"/>
                <a:ea typeface="Rubik"/>
                <a:cs typeface="Rubik"/>
                <a:sym typeface="Rubik"/>
              </a:rPr>
              <a:t> Data Science Bootcamp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&gt;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 &lt;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Rakamin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Academy &gt;</a:t>
            </a:r>
            <a:r>
              <a:rPr lang="en" b="1" dirty="0">
                <a:latin typeface="Rubik"/>
                <a:ea typeface="Rubik"/>
                <a:cs typeface="Rubik"/>
                <a:sym typeface="Rubik"/>
              </a:rPr>
              <a:t> | 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&lt;Mei - </a:t>
            </a:r>
            <a:r>
              <a:rPr lang="en-US" b="1" dirty="0" err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Okt</a:t>
            </a:r>
            <a:r>
              <a:rPr lang="en-US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 2024&gt;</a:t>
            </a:r>
            <a:endParaRPr lang="en-US"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endParaRPr lang="en-US"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endParaRPr lang="en-US"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  <a:p>
            <a:pPr>
              <a:lnSpc>
                <a:spcPct val="200000"/>
              </a:lnSpc>
              <a:buClr>
                <a:schemeClr val="dk1"/>
              </a:buClr>
              <a:buSzPts val="1100"/>
            </a:pPr>
            <a:endParaRPr lang="en-US"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3" name="Google Shape;93;g265ee868302_0_130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Courses and </a:t>
            </a:r>
            <a:r>
              <a:rPr lang="en" sz="3000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Certification</a:t>
            </a:r>
            <a:endParaRPr sz="3000" b="1" i="0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265ee868302_0_130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265ee868302_0_130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12;g265ee868302_0_99">
            <a:extLst>
              <a:ext uri="{FF2B5EF4-FFF2-40B4-BE49-F238E27FC236}">
                <a16:creationId xmlns:a16="http://schemas.microsoft.com/office/drawing/2014/main" id="{E124A302-F5AE-47B0-AA73-558B73095E13}"/>
              </a:ext>
            </a:extLst>
          </p:cNvPr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LINK</a:t>
            </a:r>
            <a:endParaRPr sz="3000" b="1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" name="Google Shape;101;p4">
            <a:extLst>
              <a:ext uri="{FF2B5EF4-FFF2-40B4-BE49-F238E27FC236}">
                <a16:creationId xmlns:a16="http://schemas.microsoft.com/office/drawing/2014/main" id="{DAA7B4D6-8789-45BC-94B3-835D40F999DC}"/>
              </a:ext>
            </a:extLst>
          </p:cNvPr>
          <p:cNvSpPr txBox="1"/>
          <p:nvPr/>
        </p:nvSpPr>
        <p:spPr>
          <a:xfrm>
            <a:off x="340500" y="1406350"/>
            <a:ext cx="5604600" cy="3582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latin typeface="Rubik"/>
                <a:ea typeface="Rubik"/>
                <a:cs typeface="Rubik"/>
                <a:sym typeface="Rubik"/>
              </a:rPr>
              <a:t>Linkedin :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i="1" dirty="0">
                <a:latin typeface="Rubik" panose="020B0604020202020204" charset="-79"/>
                <a:cs typeface="Rubik" panose="020B0604020202020204" charset="-79"/>
                <a:hlinkClick r:id="rId5"/>
              </a:rPr>
              <a:t>Rendy Budi Kusuma | LinkedIn</a:t>
            </a:r>
            <a:endParaRPr lang="en-ID" sz="1600" i="1" dirty="0">
              <a:latin typeface="Rubik" panose="020B0604020202020204" charset="-79"/>
              <a:cs typeface="Rubik" panose="020B0604020202020204" charset="-79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D" sz="1600" dirty="0"/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600" b="1" dirty="0">
                <a:latin typeface="Rubik"/>
                <a:ea typeface="Rubik"/>
                <a:cs typeface="Rubik"/>
                <a:sym typeface="Rubik"/>
              </a:rPr>
              <a:t>Github :</a:t>
            </a: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ID" sz="1600" i="1" dirty="0">
                <a:latin typeface="Rubik"/>
                <a:ea typeface="Rubik"/>
                <a:cs typeface="Rubik"/>
                <a:sym typeface="Rubik"/>
                <a:hlinkClick r:id="rId6"/>
              </a:rPr>
              <a:t>https://github.com/rendybk/PBI_KimiaFarma</a:t>
            </a:r>
            <a:endParaRPr lang="en-ID" sz="1600" i="1" dirty="0">
              <a:latin typeface="Rubik"/>
              <a:ea typeface="Rubik"/>
              <a:cs typeface="Rubik"/>
              <a:sym typeface="Rubik"/>
            </a:endParaRP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en-ID" sz="1600" b="1" dirty="0">
              <a:latin typeface="Rubik"/>
              <a:ea typeface="Rubik"/>
              <a:cs typeface="Rubik"/>
              <a:sym typeface="Rubik"/>
            </a:endParaRP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600" b="1" dirty="0">
                <a:latin typeface="Rubik"/>
                <a:ea typeface="Rubik"/>
                <a:cs typeface="Rubik"/>
                <a:sym typeface="Rubik"/>
              </a:rPr>
              <a:t>Looker Studio :</a:t>
            </a: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ID" sz="1600" i="1" dirty="0" err="1">
                <a:latin typeface="Rubik"/>
                <a:ea typeface="Rubik"/>
                <a:cs typeface="Rubik"/>
                <a:sym typeface="Rubik"/>
                <a:hlinkClick r:id="rId7"/>
              </a:rPr>
              <a:t>Visualisasi</a:t>
            </a:r>
            <a:r>
              <a:rPr lang="en-ID" sz="1600" i="1" dirty="0">
                <a:latin typeface="Rubik"/>
                <a:ea typeface="Rubik"/>
                <a:cs typeface="Rubik"/>
                <a:sym typeface="Rubik"/>
                <a:hlinkClick r:id="rId7"/>
              </a:rPr>
              <a:t> - </a:t>
            </a:r>
            <a:r>
              <a:rPr lang="en-ID" sz="1600" i="1" dirty="0" err="1">
                <a:latin typeface="Rubik"/>
                <a:ea typeface="Rubik"/>
                <a:cs typeface="Rubik"/>
                <a:sym typeface="Rubik"/>
                <a:hlinkClick r:id="rId7"/>
              </a:rPr>
              <a:t>Analisis</a:t>
            </a:r>
            <a:r>
              <a:rPr lang="en-ID" sz="1600" i="1" dirty="0">
                <a:latin typeface="Rubik"/>
                <a:ea typeface="Rubik"/>
                <a:cs typeface="Rubik"/>
                <a:sym typeface="Rubik"/>
                <a:hlinkClick r:id="rId7"/>
              </a:rPr>
              <a:t> Kimia </a:t>
            </a:r>
            <a:r>
              <a:rPr lang="en-ID" sz="1600" i="1" dirty="0" err="1">
                <a:latin typeface="Rubik"/>
                <a:ea typeface="Rubik"/>
                <a:cs typeface="Rubik"/>
                <a:sym typeface="Rubik"/>
                <a:hlinkClick r:id="rId7"/>
              </a:rPr>
              <a:t>Farma</a:t>
            </a:r>
            <a:endParaRPr lang="en-ID" sz="1600" i="1" dirty="0">
              <a:latin typeface="Rubik"/>
              <a:ea typeface="Rubik"/>
              <a:cs typeface="Rubik"/>
              <a:sym typeface="Rubik"/>
            </a:endParaRP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endParaRPr lang="en-ID" sz="1600" b="1" dirty="0">
              <a:latin typeface="Rubik"/>
              <a:ea typeface="Rubik"/>
              <a:cs typeface="Rubik"/>
              <a:sym typeface="Rubik"/>
            </a:endParaRP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" sz="1600" b="1" dirty="0">
                <a:latin typeface="Rubik"/>
                <a:ea typeface="Rubik"/>
                <a:cs typeface="Rubik"/>
                <a:sym typeface="Rubik"/>
              </a:rPr>
              <a:t>Big Query :</a:t>
            </a:r>
          </a:p>
          <a:p>
            <a:pPr algn="just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ID" sz="1600" i="1" dirty="0" err="1">
                <a:latin typeface="Rubik"/>
                <a:ea typeface="Rubik"/>
                <a:cs typeface="Rubik"/>
                <a:sym typeface="Rubik"/>
                <a:hlinkClick r:id="rId8"/>
              </a:rPr>
              <a:t>BigQuery</a:t>
            </a:r>
            <a:r>
              <a:rPr lang="en-ID" sz="1600" i="1" dirty="0">
                <a:latin typeface="Rubik"/>
                <a:ea typeface="Rubik"/>
                <a:cs typeface="Rubik"/>
                <a:sym typeface="Rubik"/>
                <a:hlinkClick r:id="rId8"/>
              </a:rPr>
              <a:t> - Kimia </a:t>
            </a:r>
            <a:r>
              <a:rPr lang="en-ID" sz="1600" i="1" dirty="0" err="1">
                <a:latin typeface="Rubik"/>
                <a:ea typeface="Rubik"/>
                <a:cs typeface="Rubik"/>
                <a:sym typeface="Rubik"/>
                <a:hlinkClick r:id="rId8"/>
              </a:rPr>
              <a:t>Farma</a:t>
            </a:r>
            <a:endParaRPr lang="en" sz="1600" i="1" dirty="0"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ID" sz="1600" dirty="0"/>
          </a:p>
        </p:txBody>
      </p:sp>
    </p:spTree>
    <p:extLst>
      <p:ext uri="{BB962C8B-B14F-4D97-AF65-F5344CB8AC3E}">
        <p14:creationId xmlns:p14="http://schemas.microsoft.com/office/powerpoint/2010/main" val="3717765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 txBox="1"/>
          <p:nvPr/>
        </p:nvSpPr>
        <p:spPr>
          <a:xfrm>
            <a:off x="340500" y="1406350"/>
            <a:ext cx="5604600" cy="1918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/>
              <a:t>Kimia </a:t>
            </a:r>
            <a:r>
              <a:rPr lang="en-ID" dirty="0" err="1"/>
              <a:t>Farma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perusahaan</a:t>
            </a:r>
            <a:r>
              <a:rPr lang="en-ID" dirty="0"/>
              <a:t> </a:t>
            </a:r>
            <a:r>
              <a:rPr lang="en-ID" dirty="0" err="1"/>
              <a:t>farmasi</a:t>
            </a:r>
            <a:r>
              <a:rPr lang="en-ID" dirty="0"/>
              <a:t> </a:t>
            </a:r>
            <a:r>
              <a:rPr lang="en-ID" dirty="0" err="1"/>
              <a:t>terkemuka</a:t>
            </a:r>
            <a:r>
              <a:rPr lang="en-ID" dirty="0"/>
              <a:t> di Indonesia yang </a:t>
            </a:r>
            <a:r>
              <a:rPr lang="en-ID" dirty="0" err="1"/>
              <a:t>berkomitmen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produk</a:t>
            </a:r>
            <a:r>
              <a:rPr lang="en-ID" dirty="0"/>
              <a:t> </a:t>
            </a:r>
            <a:r>
              <a:rPr lang="en-ID" dirty="0" err="1"/>
              <a:t>kesehatan</a:t>
            </a:r>
            <a:r>
              <a:rPr lang="en-ID" dirty="0"/>
              <a:t> </a:t>
            </a:r>
            <a:r>
              <a:rPr lang="en-ID" dirty="0" err="1"/>
              <a:t>berkualitas</a:t>
            </a:r>
            <a:r>
              <a:rPr lang="en-ID" dirty="0"/>
              <a:t> </a:t>
            </a:r>
            <a:r>
              <a:rPr lang="en-ID" dirty="0" err="1"/>
              <a:t>tinggi</a:t>
            </a:r>
            <a:r>
              <a:rPr lang="en-ID" dirty="0"/>
              <a:t> dan </a:t>
            </a:r>
            <a:r>
              <a:rPr lang="en-ID" dirty="0" err="1"/>
              <a:t>terjangkau</a:t>
            </a:r>
            <a:r>
              <a:rPr lang="en-ID" dirty="0"/>
              <a:t> </a:t>
            </a:r>
            <a:r>
              <a:rPr lang="en-ID" dirty="0" err="1"/>
              <a:t>bagi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. </a:t>
            </a:r>
            <a:r>
              <a:rPr lang="en-ID" dirty="0" err="1"/>
              <a:t>Didirikan</a:t>
            </a:r>
            <a:r>
              <a:rPr lang="en-ID" dirty="0"/>
              <a:t> pada </a:t>
            </a:r>
            <a:r>
              <a:rPr lang="en-ID" dirty="0" err="1"/>
              <a:t>tahun</a:t>
            </a:r>
            <a:r>
              <a:rPr lang="en-ID" dirty="0"/>
              <a:t> 1817, Kimia </a:t>
            </a:r>
            <a:r>
              <a:rPr lang="en-ID" dirty="0" err="1"/>
              <a:t>Farma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salah </a:t>
            </a:r>
            <a:r>
              <a:rPr lang="en-ID" dirty="0" err="1"/>
              <a:t>satu</a:t>
            </a:r>
            <a:r>
              <a:rPr lang="en-ID" dirty="0"/>
              <a:t> </a:t>
            </a:r>
            <a:r>
              <a:rPr lang="en-ID" dirty="0" err="1"/>
              <a:t>perusahaan</a:t>
            </a:r>
            <a:r>
              <a:rPr lang="en-ID" dirty="0"/>
              <a:t> </a:t>
            </a:r>
            <a:r>
              <a:rPr lang="en-ID" dirty="0" err="1"/>
              <a:t>farmasi</a:t>
            </a:r>
            <a:r>
              <a:rPr lang="en-ID" dirty="0"/>
              <a:t> </a:t>
            </a:r>
            <a:r>
              <a:rPr lang="en-ID" dirty="0" err="1"/>
              <a:t>tertua</a:t>
            </a:r>
            <a:r>
              <a:rPr lang="en-ID" dirty="0"/>
              <a:t> di Indonesia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sejarah</a:t>
            </a:r>
            <a:r>
              <a:rPr lang="en-ID" dirty="0"/>
              <a:t> </a:t>
            </a:r>
            <a:r>
              <a:rPr lang="en-ID" dirty="0" err="1"/>
              <a:t>panjang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obat-obatan</a:t>
            </a:r>
            <a:r>
              <a:rPr lang="en-ID" dirty="0"/>
              <a:t>, </a:t>
            </a:r>
            <a:r>
              <a:rPr lang="en-ID" dirty="0" err="1"/>
              <a:t>alat</a:t>
            </a:r>
            <a:r>
              <a:rPr lang="en-ID" dirty="0"/>
              <a:t> </a:t>
            </a:r>
            <a:r>
              <a:rPr lang="en-ID" dirty="0" err="1"/>
              <a:t>kesehatan</a:t>
            </a:r>
            <a:r>
              <a:rPr lang="en-ID" dirty="0"/>
              <a:t>, dan </a:t>
            </a:r>
            <a:r>
              <a:rPr lang="en-ID" dirty="0" err="1"/>
              <a:t>layanan</a:t>
            </a:r>
            <a:r>
              <a:rPr lang="en-ID" dirty="0"/>
              <a:t> </a:t>
            </a:r>
            <a:r>
              <a:rPr lang="en-ID" dirty="0" err="1"/>
              <a:t>kesehatan</a:t>
            </a:r>
            <a:r>
              <a:rPr lang="en-ID" dirty="0"/>
              <a:t> </a:t>
            </a:r>
            <a:r>
              <a:rPr lang="en-ID" dirty="0" err="1"/>
              <a:t>lainnya</a:t>
            </a:r>
            <a:r>
              <a:rPr lang="en-ID" dirty="0"/>
              <a:t> yang </a:t>
            </a:r>
            <a:r>
              <a:rPr lang="en-ID" dirty="0" err="1"/>
              <a:t>bermanfaat</a:t>
            </a:r>
            <a:r>
              <a:rPr lang="en-ID" dirty="0"/>
              <a:t> </a:t>
            </a:r>
            <a:r>
              <a:rPr lang="en-ID" dirty="0" err="1"/>
              <a:t>bagi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.</a:t>
            </a:r>
            <a:endParaRPr sz="110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2" name="Google Shape;102;p4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About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Company</a:t>
            </a:r>
            <a:endParaRPr sz="3000" b="1" i="0" u="none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3" name="Google Shape;10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3987" y="1550576"/>
            <a:ext cx="2370953" cy="95717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01;p4">
            <a:extLst>
              <a:ext uri="{FF2B5EF4-FFF2-40B4-BE49-F238E27FC236}">
                <a16:creationId xmlns:a16="http://schemas.microsoft.com/office/drawing/2014/main" id="{3AA39B7D-A8CD-471F-9D0B-436781DD00C3}"/>
              </a:ext>
            </a:extLst>
          </p:cNvPr>
          <p:cNvSpPr txBox="1"/>
          <p:nvPr/>
        </p:nvSpPr>
        <p:spPr>
          <a:xfrm>
            <a:off x="2481720" y="3386923"/>
            <a:ext cx="5604600" cy="142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Pada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permasalahan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kali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ini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adalah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kimia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farma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akan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melakukan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evaluasi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kinerja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perusahaan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berdasarkan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analisis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kinerja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bisnis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dari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tahun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2020 – 2023, yang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dimana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hasil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analisis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ini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nantinya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dapat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menjadi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bahan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pertimbangan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dalam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pengambilan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keputusan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 </a:t>
            </a:r>
            <a:r>
              <a:rPr lang="en-US" i="0" u="none" strike="noStrike" cap="none" dirty="0" err="1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kedepannya</a:t>
            </a:r>
            <a:r>
              <a:rPr lang="en-US" i="0" u="none" strike="noStrike" cap="none" dirty="0">
                <a:solidFill>
                  <a:srgbClr val="000000"/>
                </a:solidFill>
                <a:latin typeface="+mj-lt"/>
                <a:ea typeface="Rubik"/>
                <a:cs typeface="Rubik"/>
                <a:sym typeface="Rubik"/>
              </a:rPr>
              <a:t>.</a:t>
            </a:r>
            <a:endParaRPr i="0" u="none" strike="noStrike" cap="none" dirty="0">
              <a:solidFill>
                <a:srgbClr val="000000"/>
              </a:solidFill>
              <a:latin typeface="+mj-lt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65ee868302_0_9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65ee868302_0_99"/>
          <p:cNvSpPr txBox="1"/>
          <p:nvPr/>
        </p:nvSpPr>
        <p:spPr>
          <a:xfrm>
            <a:off x="340500" y="1406350"/>
            <a:ext cx="8340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ubik"/>
                <a:ea typeface="Rubik"/>
                <a:cs typeface="Rubik"/>
                <a:sym typeface="Rubik"/>
              </a:rPr>
              <a:t>&lt;silahkan jelaskan deskripsi project yang terdapat pada final task di sini, lengkap dengan latar belakang, data yang tersedia, dan problem statement. Jelaskan dengan singkat&gt;</a:t>
            </a:r>
            <a:endParaRPr sz="1200" b="0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2" name="Google Shape;112;g265ee868302_0_99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Project </a:t>
            </a:r>
            <a:r>
              <a:rPr lang="en" sz="3000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Portfolio</a:t>
            </a:r>
            <a:endParaRPr sz="3000" b="1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3" name="Google Shape;113;g265ee868302_0_99"/>
          <p:cNvSpPr txBox="1"/>
          <p:nvPr/>
        </p:nvSpPr>
        <p:spPr>
          <a:xfrm>
            <a:off x="6054900" y="4058325"/>
            <a:ext cx="3089100" cy="11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ubik"/>
                <a:ea typeface="Rubik"/>
                <a:cs typeface="Rubik"/>
                <a:sym typeface="Rubik"/>
              </a:rPr>
              <a:t>Project explanation video here!</a:t>
            </a:r>
            <a:endParaRPr sz="1200" b="1"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 i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&lt;buat hyperlink di kata "here" di atas, sisipkan link youtube yang berisi rekaman anda melakukan presentasi penjelasan hasil pengerjaan final task. Hapus pesan ini jika anda telah memahami pesan ini&gt;</a:t>
            </a:r>
            <a:endParaRPr sz="1000" b="1" i="1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Importing Dataset to BigQuery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1" name="Google Shape;121;g23ec2985a68_1_33"/>
          <p:cNvSpPr txBox="1"/>
          <p:nvPr/>
        </p:nvSpPr>
        <p:spPr>
          <a:xfrm>
            <a:off x="340500" y="1335962"/>
            <a:ext cx="8463000" cy="923299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2000" dirty="0">
                <a:latin typeface="Rubik"/>
                <a:ea typeface="Rubik"/>
                <a:cs typeface="Rubik"/>
                <a:sym typeface="Rubik"/>
              </a:rPr>
              <a:t>Load Dataset to </a:t>
            </a:r>
            <a:r>
              <a:rPr lang="en-US" sz="2000" dirty="0" err="1">
                <a:latin typeface="Rubik"/>
                <a:ea typeface="Rubik"/>
                <a:cs typeface="Rubik"/>
                <a:sym typeface="Rubik"/>
              </a:rPr>
              <a:t>BigQuery</a:t>
            </a:r>
            <a:endParaRPr sz="2000" b="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sz="1200" b="0" i="0" u="none" strike="noStrike" cap="none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&lt;saya melakukan load secara otomatis dari data csv ke BigQuery.&gt;</a:t>
            </a:r>
            <a:endParaRPr sz="48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2. BigQuery Syntax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7" name="Google Shape;137;g23ec2985a68_1_49"/>
          <p:cNvSpPr txBox="1"/>
          <p:nvPr/>
        </p:nvSpPr>
        <p:spPr>
          <a:xfrm>
            <a:off x="340500" y="912550"/>
            <a:ext cx="8803500" cy="1661963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endParaRPr lang="en-ID" sz="1200" b="0" dirty="0">
              <a:solidFill>
                <a:srgbClr val="B80672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--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kolom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B80672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B80672"/>
                </a:solidFill>
                <a:effectLst/>
                <a:latin typeface="Roboto Mono"/>
              </a:rPr>
              <a:t> 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ALTER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TABLE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ADD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COLUMN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DECIMAL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10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, </a:t>
            </a:r>
            <a:r>
              <a:rPr lang="en-ID" sz="1200" b="0" dirty="0">
                <a:solidFill>
                  <a:srgbClr val="B06000"/>
                </a:solidFill>
                <a:effectLst/>
                <a:latin typeface="Roboto Mono"/>
              </a:rPr>
              <a:t>2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  <a:p>
            <a:b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</a:b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UPDATE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r>
              <a:rPr lang="en-ID" sz="1200" b="0" dirty="0" err="1">
                <a:solidFill>
                  <a:srgbClr val="188038"/>
                </a:solidFill>
                <a:effectLst/>
                <a:latin typeface="Roboto Mono"/>
              </a:rPr>
              <a:t>kimia_farma.kf_final_transaction</a:t>
            </a:r>
            <a:r>
              <a:rPr lang="en-ID" sz="1200" b="0" dirty="0">
                <a:solidFill>
                  <a:srgbClr val="188038"/>
                </a:solidFill>
                <a:effectLst/>
                <a:latin typeface="Roboto Mono"/>
              </a:rPr>
              <a:t>`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SET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nett_sales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=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CAST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price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-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(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price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*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 err="1">
                <a:solidFill>
                  <a:srgbClr val="000000"/>
                </a:solidFill>
                <a:effectLst/>
                <a:latin typeface="Roboto Mono"/>
              </a:rPr>
              <a:t>discount_percentage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AS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000000"/>
                </a:solidFill>
                <a:effectLst/>
                <a:latin typeface="Roboto Mono"/>
              </a:rPr>
              <a:t>NUMERIC</a:t>
            </a:r>
            <a:r>
              <a:rPr lang="en-ID" sz="1200" b="0" dirty="0">
                <a:solidFill>
                  <a:srgbClr val="3C4043"/>
                </a:solidFill>
                <a:effectLst/>
                <a:latin typeface="Roboto Mono"/>
              </a:rPr>
              <a:t>)</a:t>
            </a:r>
            <a:endParaRPr lang="en-ID" sz="1200" b="0" dirty="0">
              <a:solidFill>
                <a:srgbClr val="202124"/>
              </a:solidFill>
              <a:effectLst/>
              <a:latin typeface="Roboto Mono"/>
            </a:endParaRPr>
          </a:p>
          <a:p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WHERE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 </a:t>
            </a:r>
            <a:r>
              <a:rPr lang="en-ID" sz="1200" b="0" dirty="0">
                <a:solidFill>
                  <a:srgbClr val="1967D2"/>
                </a:solidFill>
                <a:effectLst/>
                <a:latin typeface="Roboto Mono"/>
              </a:rPr>
              <a:t>TRUE</a:t>
            </a:r>
            <a:r>
              <a:rPr lang="en-ID" sz="1200" b="0" dirty="0">
                <a:solidFill>
                  <a:srgbClr val="202124"/>
                </a:solidFill>
                <a:effectLst/>
                <a:latin typeface="Roboto Mono"/>
              </a:rPr>
              <a:t>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21671</TotalTime>
  <Words>1506</Words>
  <Application>Microsoft Office PowerPoint</Application>
  <PresentationFormat>On-screen Show (16:9)</PresentationFormat>
  <Paragraphs>179</Paragraphs>
  <Slides>26</Slides>
  <Notes>26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Rubik Medium</vt:lpstr>
      <vt:lpstr>Roboto</vt:lpstr>
      <vt:lpstr>Roboto Mono</vt:lpstr>
      <vt:lpstr>Rubik Light</vt:lpstr>
      <vt:lpstr>Arial</vt:lpstr>
      <vt:lpstr>Rubik SemiBold</vt:lpstr>
      <vt:lpstr>Rubik</vt:lpstr>
      <vt:lpstr>Simple Light</vt:lpstr>
      <vt:lpstr>PowerPoint Presentation</vt:lpstr>
      <vt:lpstr>Disclaimer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Rendy Budi Kusuma</cp:lastModifiedBy>
  <cp:revision>9</cp:revision>
  <dcterms:modified xsi:type="dcterms:W3CDTF">2024-11-03T15:48:05Z</dcterms:modified>
</cp:coreProperties>
</file>